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25"/>
    <a:srgbClr val="F3E2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3801" autoAdjust="0"/>
  </p:normalViewPr>
  <p:slideViewPr>
    <p:cSldViewPr>
      <p:cViewPr varScale="1">
        <p:scale>
          <a:sx n="99" d="100"/>
          <a:sy n="99" d="100"/>
        </p:scale>
        <p:origin x="76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37840" cy="464820"/>
          </a:xfrm>
          <a:prstGeom prst="rect">
            <a:avLst/>
          </a:prstGeom>
        </p:spPr>
        <p:txBody>
          <a:bodyPr vert="horz" lIns="93163" tIns="46582" rIns="93163" bIns="465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2"/>
            <a:ext cx="3037840" cy="464820"/>
          </a:xfrm>
          <a:prstGeom prst="rect">
            <a:avLst/>
          </a:prstGeom>
        </p:spPr>
        <p:txBody>
          <a:bodyPr vert="horz" lIns="93163" tIns="46582" rIns="93163" bIns="46582" rtlCol="0"/>
          <a:lstStyle>
            <a:lvl1pPr algn="r">
              <a:defRPr sz="1200"/>
            </a:lvl1pPr>
          </a:lstStyle>
          <a:p>
            <a:fld id="{6221F29B-B784-4171-8256-4629B987ABC7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3" tIns="46582" rIns="93163" bIns="4658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2"/>
            <a:ext cx="5608320" cy="4183380"/>
          </a:xfrm>
          <a:prstGeom prst="rect">
            <a:avLst/>
          </a:prstGeom>
        </p:spPr>
        <p:txBody>
          <a:bodyPr vert="horz" lIns="93163" tIns="46582" rIns="93163" bIns="465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3" tIns="46582" rIns="93163" bIns="465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63" tIns="46582" rIns="93163" bIns="46582" rtlCol="0" anchor="b"/>
          <a:lstStyle>
            <a:lvl1pPr algn="r">
              <a:defRPr sz="1200"/>
            </a:lvl1pPr>
          </a:lstStyle>
          <a:p>
            <a:fld id="{E3256F99-819C-4140-B6FC-E29C2A7D7E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CF5D-9472-4491-B928-F00869C4F80A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820B-C5DF-4CFC-89E3-A132E772D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CF5D-9472-4491-B928-F00869C4F80A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820B-C5DF-4CFC-89E3-A132E772D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CF5D-9472-4491-B928-F00869C4F80A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820B-C5DF-4CFC-89E3-A132E772D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CF5D-9472-4491-B928-F00869C4F80A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820B-C5DF-4CFC-89E3-A132E772D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CF5D-9472-4491-B928-F00869C4F80A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820B-C5DF-4CFC-89E3-A132E772D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CF5D-9472-4491-B928-F00869C4F80A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820B-C5DF-4CFC-89E3-A132E772D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CF5D-9472-4491-B928-F00869C4F80A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820B-C5DF-4CFC-89E3-A132E772D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CF5D-9472-4491-B928-F00869C4F80A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820B-C5DF-4CFC-89E3-A132E772D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CF5D-9472-4491-B928-F00869C4F80A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820B-C5DF-4CFC-89E3-A132E772D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CF5D-9472-4491-B928-F00869C4F80A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820B-C5DF-4CFC-89E3-A132E772D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CF5D-9472-4491-B928-F00869C4F80A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820B-C5DF-4CFC-89E3-A132E772D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0CF5D-9472-4491-B928-F00869C4F80A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B820B-C5DF-4CFC-89E3-A132E772D7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94th AW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7735" y="234569"/>
            <a:ext cx="1233643" cy="1137032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76200" y="76200"/>
            <a:ext cx="8991600" cy="6705600"/>
          </a:xfrm>
          <a:prstGeom prst="rect">
            <a:avLst/>
          </a:prstGeom>
          <a:noFill/>
          <a:ln w="762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 descr="Dobbins Excellence 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4894" y="304800"/>
            <a:ext cx="990600" cy="939656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2941761" y="2484159"/>
            <a:ext cx="3298779" cy="31262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Our Mission:</a:t>
            </a: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900" dirty="0">
                <a:latin typeface="Arial" pitchFamily="34" charset="0"/>
                <a:cs typeface="Arial" pitchFamily="34" charset="0"/>
              </a:rPr>
              <a:t>To enhance mission effectiveness by assisting leadership at all levels with creating and maintaining an environment free from unlawful discrimination and harassment (to include sexual harassment), bullying, hazing and reprisal.</a:t>
            </a:r>
          </a:p>
          <a:p>
            <a:pPr algn="just"/>
            <a:endParaRPr lang="en-US" sz="9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Our Goal:</a:t>
            </a: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900" dirty="0">
                <a:latin typeface="Arial" pitchFamily="34" charset="0"/>
                <a:cs typeface="Arial" pitchFamily="34" charset="0"/>
              </a:rPr>
              <a:t>To accomplish our mission by taking proactive steps through education and training to eradicate all forms of unlawful discrimination and harassment from the workplace.</a:t>
            </a:r>
          </a:p>
          <a:p>
            <a:pPr algn="just"/>
            <a:endParaRPr lang="en-US" sz="9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Our Customers:  </a:t>
            </a:r>
          </a:p>
          <a:p>
            <a:pPr algn="just"/>
            <a:r>
              <a:rPr lang="en-US" sz="900" dirty="0">
                <a:latin typeface="Arial" pitchFamily="34" charset="0"/>
                <a:cs typeface="Arial" pitchFamily="34" charset="0"/>
              </a:rPr>
              <a:t>Military members and their families, retired  Military personnel, Department of Defense civilian employees, former employees and applicants for civilian employment.</a:t>
            </a:r>
          </a:p>
          <a:p>
            <a:pPr algn="just"/>
            <a:endParaRPr lang="en-US" sz="9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9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Services Offered:  </a:t>
            </a:r>
          </a:p>
          <a:p>
            <a:pPr algn="just"/>
            <a:r>
              <a:rPr lang="en-US" sz="900" dirty="0">
                <a:latin typeface="Arial" pitchFamily="34" charset="0"/>
                <a:cs typeface="Arial" pitchFamily="34" charset="0"/>
              </a:rPr>
              <a:t>Defense Organizational Climate Survey, Alternate Dispute Resolution (ADR) to include Mediation and Facilitation, Teambuilding, Focus Groups, Human Relations Education (HRE), and Formal/Informal Complaint Resolution.</a:t>
            </a:r>
          </a:p>
          <a:p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473145" y="6446436"/>
            <a:ext cx="12971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i="1" dirty="0"/>
              <a:t>Last Updated November 2022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157011" y="4819391"/>
            <a:ext cx="2879853" cy="1136240"/>
            <a:chOff x="2902698" y="5253782"/>
            <a:chExt cx="2992849" cy="637305"/>
          </a:xfrm>
        </p:grpSpPr>
        <p:sp>
          <p:nvSpPr>
            <p:cNvPr id="24" name="Rectangle 23"/>
            <p:cNvSpPr/>
            <p:nvPr/>
          </p:nvSpPr>
          <p:spPr>
            <a:xfrm>
              <a:off x="3076147" y="5302443"/>
              <a:ext cx="2819400" cy="588644"/>
            </a:xfrm>
            <a:prstGeom prst="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902698" y="5253782"/>
              <a:ext cx="2671572" cy="414309"/>
            </a:xfrm>
            <a:prstGeom prst="rect">
              <a:avLst/>
            </a:prstGeom>
            <a:solidFill>
              <a:schemeClr val="bg1"/>
            </a:solidFill>
            <a:ln w="38100" cmpd="sng">
              <a:noFill/>
              <a:beve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Federal civilian employees must contact the EEO office no later than 45 days from an alleged offense or personnel action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3316574" y="5617043"/>
            <a:ext cx="2549151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400" cap="none" spc="0" dirty="0">
                <a:ln w="22225">
                  <a:noFill/>
                  <a:prstDash val="solid"/>
                </a:ln>
                <a:solidFill>
                  <a:schemeClr val="tx2"/>
                </a:solidFill>
                <a:latin typeface="Arial Black" panose="020B0A04020102020204" pitchFamily="34" charset="0"/>
                <a:cs typeface="Times New Roman" pitchFamily="18" charset="0"/>
              </a:rPr>
              <a:t>1430 First Street</a:t>
            </a:r>
          </a:p>
          <a:p>
            <a:pPr algn="ctr"/>
            <a:r>
              <a:rPr lang="en-US" sz="1400" dirty="0">
                <a:ln w="22225">
                  <a:noFill/>
                  <a:prstDash val="solid"/>
                </a:ln>
                <a:solidFill>
                  <a:schemeClr val="tx2"/>
                </a:solidFill>
                <a:latin typeface="Arial Black" panose="020B0A04020102020204" pitchFamily="34" charset="0"/>
                <a:cs typeface="Times New Roman" pitchFamily="18" charset="0"/>
              </a:rPr>
              <a:t>BLDG 838, Room 1410</a:t>
            </a:r>
          </a:p>
          <a:p>
            <a:pPr algn="ctr"/>
            <a:r>
              <a:rPr lang="en-US" sz="1400" dirty="0">
                <a:ln w="22225">
                  <a:noFill/>
                  <a:prstDash val="solid"/>
                </a:ln>
                <a:solidFill>
                  <a:schemeClr val="tx2"/>
                </a:solidFill>
                <a:latin typeface="Arial Black" panose="020B0A04020102020204" pitchFamily="34" charset="0"/>
                <a:cs typeface="Times New Roman" pitchFamily="18" charset="0"/>
              </a:rPr>
              <a:t>Dobbins ARB, GA 30069</a:t>
            </a:r>
          </a:p>
          <a:p>
            <a:pPr algn="ctr"/>
            <a:r>
              <a:rPr lang="en-US" sz="1400" cap="none" spc="0" dirty="0">
                <a:ln w="22225">
                  <a:noFill/>
                  <a:prstDash val="solid"/>
                </a:ln>
                <a:solidFill>
                  <a:schemeClr val="tx2"/>
                </a:solidFill>
                <a:latin typeface="Arial Black" panose="020B0A04020102020204" pitchFamily="34" charset="0"/>
                <a:cs typeface="Times New Roman" pitchFamily="18" charset="0"/>
              </a:rPr>
              <a:t>Phone: (678) 655-5042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585285" y="304800"/>
            <a:ext cx="5973430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22225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18000">
                      <a:schemeClr val="accent1">
                        <a:lumMod val="5000"/>
                        <a:lumOff val="95000"/>
                      </a:schemeClr>
                    </a:gs>
                    <a:gs pos="75000">
                      <a:schemeClr val="accent1"/>
                    </a:gs>
                    <a:gs pos="9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13500000" scaled="1"/>
                  <a:tileRect/>
                </a:gradFill>
                <a:latin typeface="Arial Black" panose="020B0A04020102020204" pitchFamily="34" charset="0"/>
              </a:rPr>
              <a:t>94TH AIRLIFT WING</a:t>
            </a:r>
          </a:p>
          <a:p>
            <a:pPr algn="ctr"/>
            <a:r>
              <a:rPr lang="en-US" sz="2800" b="1" dirty="0">
                <a:ln w="22225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18000">
                      <a:schemeClr val="accent1">
                        <a:lumMod val="5000"/>
                        <a:lumOff val="95000"/>
                      </a:schemeClr>
                    </a:gs>
                    <a:gs pos="75000">
                      <a:schemeClr val="accent1"/>
                    </a:gs>
                    <a:gs pos="9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13500000" scaled="1"/>
                  <a:tileRect/>
                </a:gradFill>
                <a:latin typeface="Arial Black" panose="020B0A04020102020204" pitchFamily="34" charset="0"/>
              </a:rPr>
              <a:t>EQUAL OPPORTUNITY STAFF</a:t>
            </a:r>
            <a:endParaRPr lang="en-US" sz="2800" b="1" cap="none" spc="0" dirty="0">
              <a:ln w="22225">
                <a:solidFill>
                  <a:schemeClr val="tx1"/>
                </a:solidFill>
                <a:prstDash val="solid"/>
              </a:ln>
              <a:gradFill flip="none" rotWithShape="1">
                <a:gsLst>
                  <a:gs pos="18000">
                    <a:schemeClr val="accent1">
                      <a:lumMod val="5000"/>
                      <a:lumOff val="95000"/>
                    </a:schemeClr>
                  </a:gs>
                  <a:gs pos="75000">
                    <a:schemeClr val="accent1"/>
                  </a:gs>
                  <a:gs pos="9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13500000" scaled="1"/>
                <a:tileRect/>
              </a:gradFill>
              <a:latin typeface="Arial Black" panose="020B0A040201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81968" y="4504674"/>
            <a:ext cx="235473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following references are available to further assist you with your EO &amp; ADR concerns:</a:t>
            </a:r>
          </a:p>
          <a:p>
            <a:pPr algn="just">
              <a:buFont typeface="Arial" pitchFamily="34" charset="0"/>
              <a:buChar char="•"/>
            </a:pPr>
            <a:r>
              <a:rPr lang="en-US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DAFI 36-2710, </a:t>
            </a:r>
            <a:r>
              <a:rPr lang="en-US" sz="8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Equal Opportunity Program Military and  Civilian</a:t>
            </a:r>
          </a:p>
          <a:p>
            <a:pPr algn="just">
              <a:buFont typeface="Arial" pitchFamily="34" charset="0"/>
              <a:buChar char="•"/>
            </a:pPr>
            <a:r>
              <a:rPr lang="en-US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29 CFR, Part 1614, </a:t>
            </a:r>
            <a:r>
              <a:rPr lang="en-US" sz="8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Federal Sector Equal Employment Opportunity  </a:t>
            </a:r>
            <a:r>
              <a:rPr lang="en-US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(Civilian)  </a:t>
            </a:r>
          </a:p>
          <a:p>
            <a:pPr algn="just">
              <a:buFont typeface="Arial" pitchFamily="34" charset="0"/>
              <a:buChar char="•"/>
            </a:pPr>
            <a:r>
              <a:rPr lang="en-US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Management Directive (MD)-110 (Civilian)</a:t>
            </a:r>
          </a:p>
          <a:p>
            <a:pPr algn="just">
              <a:buFont typeface="Arial" pitchFamily="34" charset="0"/>
              <a:buChar char="•"/>
            </a:pPr>
            <a:r>
              <a:rPr lang="en-US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AFI 51-1201, </a:t>
            </a:r>
            <a:r>
              <a:rPr lang="en-US" sz="8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Alternative Dispute Resolution Process in Workplace Disputes </a:t>
            </a:r>
            <a:endParaRPr lang="en-US" sz="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6303" y="3705753"/>
            <a:ext cx="2412125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Ms. Nadine Burton</a:t>
            </a:r>
          </a:p>
          <a:p>
            <a:pPr algn="ctr"/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22 Air Force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EEO Program Manager</a:t>
            </a: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(Civilian Concerns)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678-655-5094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26747" y="3740632"/>
            <a:ext cx="1581934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MSgt Brandon Hosley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EO Specialist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(Traditional Reservist)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6248" y="1623061"/>
            <a:ext cx="1319306" cy="182313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E20BB6D-2FCB-04A9-B834-3594A1A10EC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41602" y="1276291"/>
            <a:ext cx="1060796" cy="106079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DF5A525-F982-C2B7-FC91-A1CEA4A8B2E0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9" t="-1383" r="-4233" b="397"/>
          <a:stretch/>
        </p:blipFill>
        <p:spPr>
          <a:xfrm>
            <a:off x="7189375" y="1676400"/>
            <a:ext cx="1319306" cy="1831105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  <a:softEdge rad="12700"/>
          </a:effectLst>
        </p:spPr>
      </p:pic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ad727f47-3dba-45a6-a961-1ea2cac9e072">5RTCQTFKJZ43-1464229708-11</_dlc_DocId>
    <_dlc_DocIdUrl xmlns="ad727f47-3dba-45a6-a961-1ea2cac9e072">
      <Url>https://usaf.dps.mil/sites/94AW/wingstaff/equalopportunity/_layouts/15/DocIdRedir.aspx?ID=5RTCQTFKJZ43-1464229708-11</Url>
      <Description>5RTCQTFKJZ43-1464229708-11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 xmlns=""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 xmlns=""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 xmlns=""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 xmlns=""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0B7FFEF107974F93011FA5FF3CAD3C" ma:contentTypeVersion="12" ma:contentTypeDescription="Create a new document." ma:contentTypeScope="" ma:versionID="0f63fe50ba6e3a5eeef4f35545c7d1a3">
  <xsd:schema xmlns:xsd="http://www.w3.org/2001/XMLSchema" xmlns:xs="http://www.w3.org/2001/XMLSchema" xmlns:p="http://schemas.microsoft.com/office/2006/metadata/properties" xmlns:ns2="ad727f47-3dba-45a6-a961-1ea2cac9e072" xmlns:ns3="31fc7f9e-43ae-42e2-ac67-16a9796fcf5f" targetNamespace="http://schemas.microsoft.com/office/2006/metadata/properties" ma:root="true" ma:fieldsID="4b15cfbf8e364f46a9885ef86b0867f1" ns2:_="" ns3:_="">
    <xsd:import namespace="ad727f47-3dba-45a6-a961-1ea2cac9e072"/>
    <xsd:import namespace="31fc7f9e-43ae-42e2-ac67-16a9796fcf5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727f47-3dba-45a6-a961-1ea2cac9e07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c7f9e-43ae-42e2-ac67-16a9796fcf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EE7900E-DCCB-407C-823D-60CF89070214}">
  <ds:schemaRefs>
    <ds:schemaRef ds:uri="http://purl.org/dc/elements/1.1/"/>
    <ds:schemaRef ds:uri="http://www.w3.org/XML/1998/namespace"/>
    <ds:schemaRef ds:uri="ad727f47-3dba-45a6-a961-1ea2cac9e072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31fc7f9e-43ae-42e2-ac67-16a9796fcf5f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46651CD-F1E1-4F0E-B8FD-78F56F33624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54E35C-4E90-42B8-84EA-5EB0B3C54EC7}">
  <ds:schemaRefs>
    <ds:schemaRef ds:uri="http://schemas.microsoft.com/sharepoint/events"/>
    <ds:schemaRef ds:uri=""/>
  </ds:schemaRefs>
</ds:datastoreItem>
</file>

<file path=customXml/itemProps4.xml><?xml version="1.0" encoding="utf-8"?>
<ds:datastoreItem xmlns:ds="http://schemas.openxmlformats.org/officeDocument/2006/customXml" ds:itemID="{7E3C879B-8675-47BD-834C-F783F02F5B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727f47-3dba-45a6-a961-1ea2cac9e072"/>
    <ds:schemaRef ds:uri="31fc7f9e-43ae-42e2-ac67-16a9796fcf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8331b18d-2d87-48ef-a35f-ac8818ebf9b4}" enabled="0" method="" siteId="{8331b18d-2d87-48ef-a35f-ac8818ebf9b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5627</TotalTime>
  <Words>266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Office Theme</vt:lpstr>
      <vt:lpstr>PowerPoint Presentation</vt:lpstr>
    </vt:vector>
  </TitlesOfParts>
  <Company>U.S.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94 AW EO POSTER</dc:title>
  <dc:creator>Elizabeth L Gaston</dc:creator>
  <cp:lastModifiedBy>HOSLEY, BRANDON A MSgt USAF AFRC 94 AW/EO</cp:lastModifiedBy>
  <cp:revision>99</cp:revision>
  <cp:lastPrinted>2023-10-14T12:08:28Z</cp:lastPrinted>
  <dcterms:created xsi:type="dcterms:W3CDTF">2012-06-19T13:47:27Z</dcterms:created>
  <dcterms:modified xsi:type="dcterms:W3CDTF">2023-10-14T23:05:37Z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0x010100A10B7FFEF107974F93011FA5FF3CAD3C</vt:lpwstr>
  </property>
  <property fmtid="{D5CDD505-2E9C-101B-9397-08002B2CF9AE}" pid="3" name="_dlc_DocIdItemGuid">
    <vt:lpwstr>6c957bf2-77a2-4b13-ae07-37d2040cba31</vt:lpwstr>
  </property>
</Properties>
</file>